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1" r:id="rId4"/>
    <p:sldId id="270" r:id="rId5"/>
    <p:sldId id="264" r:id="rId6"/>
    <p:sldId id="271" r:id="rId7"/>
    <p:sldId id="272" r:id="rId8"/>
    <p:sldId id="273" r:id="rId9"/>
    <p:sldId id="266" r:id="rId10"/>
    <p:sldId id="275" r:id="rId11"/>
    <p:sldId id="276" r:id="rId12"/>
    <p:sldId id="268" r:id="rId13"/>
    <p:sldId id="269" r:id="rId14"/>
    <p:sldId id="258" r:id="rId15"/>
  </p:sldIdLst>
  <p:sldSz cx="12192000" cy="6858000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gSIjQ4o1C6gLqi0H+uwUtJzYI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78"/>
  </p:normalViewPr>
  <p:slideViewPr>
    <p:cSldViewPr snapToGrid="0">
      <p:cViewPr varScale="1">
        <p:scale>
          <a:sx n="142" d="100"/>
          <a:sy n="142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>
          <a:extLst>
            <a:ext uri="{FF2B5EF4-FFF2-40B4-BE49-F238E27FC236}">
              <a16:creationId xmlns:a16="http://schemas.microsoft.com/office/drawing/2014/main" id="{97C11364-DFB0-4C32-46F1-A99DDEA9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>
            <a:extLst>
              <a:ext uri="{FF2B5EF4-FFF2-40B4-BE49-F238E27FC236}">
                <a16:creationId xmlns:a16="http://schemas.microsoft.com/office/drawing/2014/main" id="{4F791E6D-2A07-1656-BAB6-24D43CBC4A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>
            <a:extLst>
              <a:ext uri="{FF2B5EF4-FFF2-40B4-BE49-F238E27FC236}">
                <a16:creationId xmlns:a16="http://schemas.microsoft.com/office/drawing/2014/main" id="{001AFDBB-FEE0-4134-C73C-B2290FDB8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6605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>
          <a:extLst>
            <a:ext uri="{FF2B5EF4-FFF2-40B4-BE49-F238E27FC236}">
              <a16:creationId xmlns:a16="http://schemas.microsoft.com/office/drawing/2014/main" id="{D9EC3A5F-54A8-6632-8465-73AC98F79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>
            <a:extLst>
              <a:ext uri="{FF2B5EF4-FFF2-40B4-BE49-F238E27FC236}">
                <a16:creationId xmlns:a16="http://schemas.microsoft.com/office/drawing/2014/main" id="{00E1DC43-DAC6-5A02-02D8-DD31D704E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>
            <a:extLst>
              <a:ext uri="{FF2B5EF4-FFF2-40B4-BE49-F238E27FC236}">
                <a16:creationId xmlns:a16="http://schemas.microsoft.com/office/drawing/2014/main" id="{670F5D43-2B1B-C39B-9C83-96C41D2D60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490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>
          <a:extLst>
            <a:ext uri="{FF2B5EF4-FFF2-40B4-BE49-F238E27FC236}">
              <a16:creationId xmlns:a16="http://schemas.microsoft.com/office/drawing/2014/main" id="{97468F30-D201-79BB-CE36-58F9B5E26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>
            <a:extLst>
              <a:ext uri="{FF2B5EF4-FFF2-40B4-BE49-F238E27FC236}">
                <a16:creationId xmlns:a16="http://schemas.microsoft.com/office/drawing/2014/main" id="{2A1F0AC0-127A-99D8-5CE3-DCC6B16CF7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2:notes">
            <a:extLst>
              <a:ext uri="{FF2B5EF4-FFF2-40B4-BE49-F238E27FC236}">
                <a16:creationId xmlns:a16="http://schemas.microsoft.com/office/drawing/2014/main" id="{6AE9941B-391E-3CF2-5C8A-586595C00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549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>
          <a:extLst>
            <a:ext uri="{FF2B5EF4-FFF2-40B4-BE49-F238E27FC236}">
              <a16:creationId xmlns:a16="http://schemas.microsoft.com/office/drawing/2014/main" id="{9BBA3E78-84CB-CE37-8187-639206157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>
            <a:extLst>
              <a:ext uri="{FF2B5EF4-FFF2-40B4-BE49-F238E27FC236}">
                <a16:creationId xmlns:a16="http://schemas.microsoft.com/office/drawing/2014/main" id="{3E2E2CCB-1AE1-0D20-858B-B5D756E04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>
            <a:extLst>
              <a:ext uri="{FF2B5EF4-FFF2-40B4-BE49-F238E27FC236}">
                <a16:creationId xmlns:a16="http://schemas.microsoft.com/office/drawing/2014/main" id="{A0261E7A-AADB-7E2A-C5D4-91089092A3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610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>
          <a:extLst>
            <a:ext uri="{FF2B5EF4-FFF2-40B4-BE49-F238E27FC236}">
              <a16:creationId xmlns:a16="http://schemas.microsoft.com/office/drawing/2014/main" id="{E90F9CAE-1E6D-8AC0-8FEE-89E05DB1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>
            <a:extLst>
              <a:ext uri="{FF2B5EF4-FFF2-40B4-BE49-F238E27FC236}">
                <a16:creationId xmlns:a16="http://schemas.microsoft.com/office/drawing/2014/main" id="{49A05F85-373A-D866-12AF-DDB4AC7BA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>
            <a:extLst>
              <a:ext uri="{FF2B5EF4-FFF2-40B4-BE49-F238E27FC236}">
                <a16:creationId xmlns:a16="http://schemas.microsoft.com/office/drawing/2014/main" id="{14B4ABE5-7BB4-7FE0-5D75-5870401990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273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>
          <a:extLst>
            <a:ext uri="{FF2B5EF4-FFF2-40B4-BE49-F238E27FC236}">
              <a16:creationId xmlns:a16="http://schemas.microsoft.com/office/drawing/2014/main" id="{FA2935CA-A81A-D84E-6821-63EFAB4DF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>
            <a:extLst>
              <a:ext uri="{FF2B5EF4-FFF2-40B4-BE49-F238E27FC236}">
                <a16:creationId xmlns:a16="http://schemas.microsoft.com/office/drawing/2014/main" id="{AD59E4FC-6B69-7C95-1482-5AEB2C1109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>
            <a:extLst>
              <a:ext uri="{FF2B5EF4-FFF2-40B4-BE49-F238E27FC236}">
                <a16:creationId xmlns:a16="http://schemas.microsoft.com/office/drawing/2014/main" id="{47073DBB-ED97-1F43-6CED-F5BD396229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66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>
          <a:extLst>
            <a:ext uri="{FF2B5EF4-FFF2-40B4-BE49-F238E27FC236}">
              <a16:creationId xmlns:a16="http://schemas.microsoft.com/office/drawing/2014/main" id="{1EF790E4-5A31-B8DF-3269-47F996A62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>
            <a:extLst>
              <a:ext uri="{FF2B5EF4-FFF2-40B4-BE49-F238E27FC236}">
                <a16:creationId xmlns:a16="http://schemas.microsoft.com/office/drawing/2014/main" id="{C07185FF-C0A6-6672-6D16-3B8677C46D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>
            <a:extLst>
              <a:ext uri="{FF2B5EF4-FFF2-40B4-BE49-F238E27FC236}">
                <a16:creationId xmlns:a16="http://schemas.microsoft.com/office/drawing/2014/main" id="{51DE4DB2-46E8-FEB8-A04E-BBCC07C6E3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862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>
          <a:extLst>
            <a:ext uri="{FF2B5EF4-FFF2-40B4-BE49-F238E27FC236}">
              <a16:creationId xmlns:a16="http://schemas.microsoft.com/office/drawing/2014/main" id="{028F572E-5152-0B14-F00B-08223E334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>
            <a:extLst>
              <a:ext uri="{FF2B5EF4-FFF2-40B4-BE49-F238E27FC236}">
                <a16:creationId xmlns:a16="http://schemas.microsoft.com/office/drawing/2014/main" id="{274CC69F-3211-1396-C814-D414A9496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>
            <a:extLst>
              <a:ext uri="{FF2B5EF4-FFF2-40B4-BE49-F238E27FC236}">
                <a16:creationId xmlns:a16="http://schemas.microsoft.com/office/drawing/2014/main" id="{63CD7840-81E3-AE32-598A-C46837663B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5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>
          <a:extLst>
            <a:ext uri="{FF2B5EF4-FFF2-40B4-BE49-F238E27FC236}">
              <a16:creationId xmlns:a16="http://schemas.microsoft.com/office/drawing/2014/main" id="{E4DDED48-1012-42E2-0BE8-AB94DE00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>
            <a:extLst>
              <a:ext uri="{FF2B5EF4-FFF2-40B4-BE49-F238E27FC236}">
                <a16:creationId xmlns:a16="http://schemas.microsoft.com/office/drawing/2014/main" id="{05A5F366-C7F4-57DC-FE2E-23B645E61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>
            <a:extLst>
              <a:ext uri="{FF2B5EF4-FFF2-40B4-BE49-F238E27FC236}">
                <a16:creationId xmlns:a16="http://schemas.microsoft.com/office/drawing/2014/main" id="{605326A9-9FFE-5F92-1041-9EFED0DF1A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294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>
          <a:extLst>
            <a:ext uri="{FF2B5EF4-FFF2-40B4-BE49-F238E27FC236}">
              <a16:creationId xmlns:a16="http://schemas.microsoft.com/office/drawing/2014/main" id="{87712E06-2EEF-CCC8-CF31-A3CEFA68A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>
            <a:extLst>
              <a:ext uri="{FF2B5EF4-FFF2-40B4-BE49-F238E27FC236}">
                <a16:creationId xmlns:a16="http://schemas.microsoft.com/office/drawing/2014/main" id="{F426BFEE-A68E-6BE7-09B7-C09E8DA41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>
            <a:extLst>
              <a:ext uri="{FF2B5EF4-FFF2-40B4-BE49-F238E27FC236}">
                <a16:creationId xmlns:a16="http://schemas.microsoft.com/office/drawing/2014/main" id="{38C35CF3-4202-3047-5B33-2FD281676F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924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>
          <a:extLst>
            <a:ext uri="{FF2B5EF4-FFF2-40B4-BE49-F238E27FC236}">
              <a16:creationId xmlns:a16="http://schemas.microsoft.com/office/drawing/2014/main" id="{16946CC0-9F0C-FE2D-CF09-B5CFDEB3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>
            <a:extLst>
              <a:ext uri="{FF2B5EF4-FFF2-40B4-BE49-F238E27FC236}">
                <a16:creationId xmlns:a16="http://schemas.microsoft.com/office/drawing/2014/main" id="{F83220F6-5E5F-63DC-A9F7-658882B0B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>
            <a:extLst>
              <a:ext uri="{FF2B5EF4-FFF2-40B4-BE49-F238E27FC236}">
                <a16:creationId xmlns:a16="http://schemas.microsoft.com/office/drawing/2014/main" id="{9EA8DD0D-5F34-2FAB-79ED-4CBC8C0EDE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1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563" y="-42970"/>
            <a:ext cx="12341126" cy="694394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"/>
          <p:cNvSpPr txBox="1">
            <a:spLocks noGrp="1"/>
          </p:cNvSpPr>
          <p:nvPr>
            <p:ph type="ctrTitle"/>
          </p:nvPr>
        </p:nvSpPr>
        <p:spPr>
          <a:xfrm>
            <a:off x="826624" y="2397124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5400"/>
              <a:buFont typeface="Open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subTitle" idx="1"/>
          </p:nvPr>
        </p:nvSpPr>
        <p:spPr>
          <a:xfrm>
            <a:off x="838200" y="4213126"/>
            <a:ext cx="9144000" cy="10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5363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" name="Google Shape;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4424" y="1091640"/>
            <a:ext cx="1326026" cy="84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E873968-1E19-4F6E-BABA-C211E538F9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789" y="1091640"/>
            <a:ext cx="3593123" cy="765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838200" y="11359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838200" y="2505075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5363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67950" y="382860"/>
            <a:ext cx="1012705" cy="64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68F16BD-BDDC-B720-69A5-9D2870364F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470411"/>
            <a:ext cx="2631831" cy="560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838200" y="11359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67950" y="382860"/>
            <a:ext cx="1012705" cy="64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D918BB5-D8F1-357F-7836-B45BA3B86C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470411"/>
            <a:ext cx="2631831" cy="5605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7443" y="-33337"/>
            <a:ext cx="12306886" cy="6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4000"/>
              <a:buFont typeface="Open Sans"/>
              <a:buNone/>
              <a:defRPr sz="4000" b="1" i="0" u="none" strike="noStrike" cap="none">
                <a:solidFill>
                  <a:srgbClr val="0063A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536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wpdb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research/case-studies/alphafol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phafold.ebi.ac.u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 txBox="1">
            <a:spLocks noGrp="1"/>
          </p:cNvSpPr>
          <p:nvPr>
            <p:ph type="ctrTitle"/>
          </p:nvPr>
        </p:nvSpPr>
        <p:spPr>
          <a:xfrm>
            <a:off x="826624" y="2397124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5400"/>
              <a:buFont typeface="Open Sans"/>
              <a:buNone/>
            </a:pPr>
            <a:r>
              <a:rPr lang="en-GB"/>
              <a:t>Trabajo de Laboratorio 2</a:t>
            </a:r>
            <a:endParaRPr/>
          </a:p>
        </p:txBody>
      </p:sp>
      <p:sp>
        <p:nvSpPr>
          <p:cNvPr id="33" name="Google Shape;33;p1"/>
          <p:cNvSpPr txBox="1">
            <a:spLocks noGrp="1"/>
          </p:cNvSpPr>
          <p:nvPr>
            <p:ph type="subTitle" idx="1"/>
          </p:nvPr>
        </p:nvSpPr>
        <p:spPr>
          <a:xfrm>
            <a:off x="838200" y="4052887"/>
            <a:ext cx="9144000" cy="104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5363"/>
              </a:buClr>
              <a:buSzPts val="2000"/>
              <a:buNone/>
            </a:pPr>
            <a:r>
              <a:rPr lang="en-GB"/>
              <a:t>Bioinformática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5363"/>
              </a:buClr>
              <a:buSzPts val="2000"/>
              <a:buNone/>
            </a:pPr>
            <a:endParaRPr lang="en-GB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5363"/>
              </a:buClr>
              <a:buSzPts val="2000"/>
              <a:buNone/>
            </a:pPr>
            <a:r>
              <a:rPr lang="en-GB" sz="1400"/>
              <a:t>Profesora: Tatiana Gutiérrez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5363"/>
              </a:buClr>
              <a:buSzPts val="2000"/>
              <a:buNone/>
            </a:pPr>
            <a:r>
              <a:rPr lang="en-GB" sz="1400"/>
              <a:t>Alumno: José Benavente</a:t>
            </a:r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200" y="6144583"/>
            <a:ext cx="1362428" cy="245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>
          <a:extLst>
            <a:ext uri="{FF2B5EF4-FFF2-40B4-BE49-F238E27FC236}">
              <a16:creationId xmlns:a16="http://schemas.microsoft.com/office/drawing/2014/main" id="{B16B9FA0-8FAF-03E4-1BB9-E9C01E89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>
            <a:extLst>
              <a:ext uri="{FF2B5EF4-FFF2-40B4-BE49-F238E27FC236}">
                <a16:creationId xmlns:a16="http://schemas.microsoft.com/office/drawing/2014/main" id="{18141271-A52B-4470-5B8D-113FE23EC2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3106271" cy="28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 sz="1600" dirty="0"/>
              <a:t>AlphaFold - </a:t>
            </a:r>
            <a:r>
              <a:rPr lang="en-GB" sz="1600" dirty="0" err="1"/>
              <a:t>Ejemplo</a:t>
            </a:r>
            <a:endParaRPr sz="1600" dirty="0"/>
          </a:p>
        </p:txBody>
      </p:sp>
      <p:sp>
        <p:nvSpPr>
          <p:cNvPr id="40" name="Google Shape;40;p2">
            <a:extLst>
              <a:ext uri="{FF2B5EF4-FFF2-40B4-BE49-F238E27FC236}">
                <a16:creationId xmlns:a16="http://schemas.microsoft.com/office/drawing/2014/main" id="{1AEA94FC-4BAD-5EB1-0428-1CF82617C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30303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4200" lvl="1" indent="0" algn="ctr">
              <a:spcBef>
                <a:spcPts val="0"/>
              </a:spcBef>
              <a:buNone/>
            </a:pPr>
            <a:r>
              <a:rPr lang="en-GB" sz="1100" b="1" dirty="0"/>
              <a:t>HBA1: HEMOGLOBINA HUMANA – SUBUNIDAD ALFA</a:t>
            </a:r>
          </a:p>
          <a:p>
            <a:pPr marL="584200" lvl="1" indent="0" algn="ctr">
              <a:spcBef>
                <a:spcPts val="0"/>
              </a:spcBef>
              <a:buNone/>
            </a:pPr>
            <a:endParaRPr lang="en-GB" sz="1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217EA-7221-A38B-2697-D97E9F309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46844"/>
            <a:ext cx="7772400" cy="49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6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>
          <a:extLst>
            <a:ext uri="{FF2B5EF4-FFF2-40B4-BE49-F238E27FC236}">
              <a16:creationId xmlns:a16="http://schemas.microsoft.com/office/drawing/2014/main" id="{14BEF663-25FD-B367-674D-501972561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>
            <a:extLst>
              <a:ext uri="{FF2B5EF4-FFF2-40B4-BE49-F238E27FC236}">
                <a16:creationId xmlns:a16="http://schemas.microsoft.com/office/drawing/2014/main" id="{CC33EEE5-B1F7-379F-FED0-F4AFD129E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3106271" cy="28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 sz="1600" dirty="0"/>
              <a:t>AlphaFold - </a:t>
            </a:r>
            <a:r>
              <a:rPr lang="en-GB" sz="1600" dirty="0" err="1"/>
              <a:t>Ejemplo</a:t>
            </a:r>
            <a:endParaRPr sz="1600" dirty="0"/>
          </a:p>
        </p:txBody>
      </p:sp>
      <p:sp>
        <p:nvSpPr>
          <p:cNvPr id="40" name="Google Shape;40;p2">
            <a:extLst>
              <a:ext uri="{FF2B5EF4-FFF2-40B4-BE49-F238E27FC236}">
                <a16:creationId xmlns:a16="http://schemas.microsoft.com/office/drawing/2014/main" id="{26FB8391-F8A6-D9A4-C524-7A723987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30303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4200" lvl="1" indent="0" algn="ctr">
              <a:spcBef>
                <a:spcPts val="0"/>
              </a:spcBef>
              <a:buNone/>
            </a:pPr>
            <a:r>
              <a:rPr lang="en-GB" sz="1100" b="1" dirty="0"/>
              <a:t>HBA1: HEMOGLOBINA HUMANA – SUBUNIDAD ALFA</a:t>
            </a:r>
          </a:p>
          <a:p>
            <a:pPr marL="584200" lvl="1" indent="0" algn="ctr">
              <a:spcBef>
                <a:spcPts val="0"/>
              </a:spcBef>
              <a:buNone/>
            </a:pPr>
            <a:endParaRPr lang="en-GB" sz="11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35897-115F-0F3D-E630-A6AC25AE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55809"/>
            <a:ext cx="7772400" cy="49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3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>
          <a:extLst>
            <a:ext uri="{FF2B5EF4-FFF2-40B4-BE49-F238E27FC236}">
              <a16:creationId xmlns:a16="http://schemas.microsoft.com/office/drawing/2014/main" id="{FFA4A3A9-0BB3-69BF-62E2-B896A6BD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>
            <a:extLst>
              <a:ext uri="{FF2B5EF4-FFF2-40B4-BE49-F238E27FC236}">
                <a16:creationId xmlns:a16="http://schemas.microsoft.com/office/drawing/2014/main" id="{64AF4FF5-A1FD-E43A-22A2-2DB24DDC29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10515600" cy="10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 dirty="0"/>
              <a:t>MSA: Multiple Sequence Alignment</a:t>
            </a:r>
            <a:endParaRPr dirty="0"/>
          </a:p>
        </p:txBody>
      </p:sp>
      <p:sp>
        <p:nvSpPr>
          <p:cNvPr id="2" name="Google Shape;40;p2">
            <a:extLst>
              <a:ext uri="{FF2B5EF4-FFF2-40B4-BE49-F238E27FC236}">
                <a16:creationId xmlns:a16="http://schemas.microsoft.com/office/drawing/2014/main" id="{18E8B31D-13C0-7A08-52FD-51E603CC5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209800"/>
            <a:ext cx="10515600" cy="151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0" indent="0">
              <a:spcBef>
                <a:spcPts val="0"/>
              </a:spcBef>
              <a:buNone/>
            </a:pPr>
            <a:r>
              <a:rPr lang="en-GB" sz="1600" b="1" dirty="0" err="1"/>
              <a:t>Definición</a:t>
            </a:r>
            <a:r>
              <a:rPr lang="en-GB" sz="1600" dirty="0"/>
              <a:t>: </a:t>
            </a:r>
            <a:r>
              <a:rPr lang="en-GB" sz="1400" dirty="0"/>
              <a:t>Técnica </a:t>
            </a:r>
            <a:r>
              <a:rPr lang="en-GB" sz="1400" dirty="0" err="1"/>
              <a:t>bioinformática</a:t>
            </a:r>
            <a:r>
              <a:rPr lang="en-GB" sz="1400" dirty="0"/>
              <a:t> que </a:t>
            </a:r>
            <a:r>
              <a:rPr lang="en-GB" sz="1400" dirty="0" err="1"/>
              <a:t>alinea</a:t>
            </a:r>
            <a:r>
              <a:rPr lang="en-GB" sz="1400" dirty="0"/>
              <a:t> </a:t>
            </a:r>
            <a:r>
              <a:rPr lang="en-GB" sz="1400" dirty="0" err="1"/>
              <a:t>tres</a:t>
            </a:r>
            <a:r>
              <a:rPr lang="en-GB" sz="1400" dirty="0"/>
              <a:t> o </a:t>
            </a:r>
            <a:r>
              <a:rPr lang="en-GB" sz="1400" dirty="0" err="1"/>
              <a:t>más</a:t>
            </a:r>
            <a:r>
              <a:rPr lang="en-GB" sz="1400" dirty="0"/>
              <a:t> </a:t>
            </a:r>
            <a:r>
              <a:rPr lang="en-GB" sz="1400" dirty="0" err="1"/>
              <a:t>secuencias</a:t>
            </a:r>
            <a:r>
              <a:rPr lang="en-GB" sz="1400" dirty="0"/>
              <a:t> </a:t>
            </a:r>
            <a:r>
              <a:rPr lang="en-GB" sz="1400" dirty="0" err="1"/>
              <a:t>biológicas</a:t>
            </a:r>
            <a:r>
              <a:rPr lang="en-GB" sz="1400" dirty="0"/>
              <a:t> (ADN, ARN o </a:t>
            </a:r>
            <a:r>
              <a:rPr lang="en-GB" sz="1400" dirty="0" err="1"/>
              <a:t>proteínas</a:t>
            </a:r>
            <a:r>
              <a:rPr lang="en-GB" sz="1400" dirty="0"/>
              <a:t>) para </a:t>
            </a:r>
            <a:r>
              <a:rPr lang="en-GB" sz="1400" dirty="0" err="1"/>
              <a:t>identificar</a:t>
            </a:r>
            <a:r>
              <a:rPr lang="en-GB" sz="1400" dirty="0"/>
              <a:t> regiones de </a:t>
            </a:r>
            <a:r>
              <a:rPr lang="en-GB" sz="1400" dirty="0" err="1"/>
              <a:t>similitud</a:t>
            </a:r>
            <a:r>
              <a:rPr lang="en-GB" sz="1400" dirty="0"/>
              <a:t> que indican </a:t>
            </a:r>
            <a:r>
              <a:rPr lang="en-GB" sz="1400" dirty="0" err="1"/>
              <a:t>relaciones</a:t>
            </a:r>
            <a:r>
              <a:rPr lang="en-GB" sz="1400" dirty="0"/>
              <a:t> </a:t>
            </a:r>
            <a:r>
              <a:rPr lang="en-GB" sz="1400" dirty="0" err="1"/>
              <a:t>funcionales</a:t>
            </a:r>
            <a:r>
              <a:rPr lang="en-GB" sz="1400" dirty="0"/>
              <a:t>, </a:t>
            </a:r>
            <a:r>
              <a:rPr lang="en-GB" sz="1400" dirty="0" err="1"/>
              <a:t>estructurales</a:t>
            </a:r>
            <a:r>
              <a:rPr lang="en-GB" sz="1400" dirty="0"/>
              <a:t> o </a:t>
            </a:r>
            <a:r>
              <a:rPr lang="en-GB" sz="1400" dirty="0" err="1"/>
              <a:t>evolutivas</a:t>
            </a:r>
            <a:r>
              <a:rPr lang="en-GB" sz="1400" dirty="0"/>
              <a:t>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 dirty="0" err="1"/>
              <a:t>Clasificaciones</a:t>
            </a:r>
            <a:r>
              <a:rPr lang="en-GB" sz="1600" dirty="0"/>
              <a:t>: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 dirty="0"/>
              <a:t>Métodos progresivos: Construyen alineamiento gradualmente (</a:t>
            </a:r>
            <a:r>
              <a:rPr lang="es-ES" sz="1400" dirty="0" err="1"/>
              <a:t>ClustalW</a:t>
            </a:r>
            <a:r>
              <a:rPr lang="es-ES" sz="1400" dirty="0"/>
              <a:t>, MUSCLE)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 dirty="0"/>
              <a:t>Métodos iterativos: Refinan alineamientos iniciales en ciclos (MAFFT)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 dirty="0"/>
              <a:t>Métodos basados en consistencia: Usan consistencia para mayor precisión (T-</a:t>
            </a:r>
            <a:r>
              <a:rPr lang="es-ES" sz="1400" dirty="0" err="1"/>
              <a:t>Coffee</a:t>
            </a:r>
            <a:r>
              <a:rPr lang="es-ES" sz="1400" dirty="0"/>
              <a:t>)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 dirty="0"/>
              <a:t>Métodos estructurales: Utilizan información 3D (PROMALS3D)</a:t>
            </a:r>
          </a:p>
          <a:p>
            <a:pPr marL="869950" lvl="1" indent="-285750">
              <a:spcBef>
                <a:spcPts val="0"/>
              </a:spcBef>
            </a:pPr>
            <a:endParaRPr lang="es-ES" sz="1400" dirty="0"/>
          </a:p>
          <a:p>
            <a:pPr marL="584200" lvl="1" indent="0">
              <a:spcBef>
                <a:spcPts val="0"/>
              </a:spcBef>
              <a:buNone/>
            </a:pPr>
            <a:endParaRPr lang="es-ES" sz="1400" dirty="0"/>
          </a:p>
        </p:txBody>
      </p:sp>
      <p:sp>
        <p:nvSpPr>
          <p:cNvPr id="5" name="Google Shape;40;p2">
            <a:extLst>
              <a:ext uri="{FF2B5EF4-FFF2-40B4-BE49-F238E27FC236}">
                <a16:creationId xmlns:a16="http://schemas.microsoft.com/office/drawing/2014/main" id="{EC4222FA-2000-064E-912A-A926AB5989E2}"/>
              </a:ext>
            </a:extLst>
          </p:cNvPr>
          <p:cNvSpPr txBox="1">
            <a:spLocks/>
          </p:cNvSpPr>
          <p:nvPr/>
        </p:nvSpPr>
        <p:spPr>
          <a:xfrm>
            <a:off x="1143000" y="4202489"/>
            <a:ext cx="2344271" cy="151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536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Font typeface="Arial"/>
              <a:buNone/>
            </a:pPr>
            <a:r>
              <a:rPr lang="es-ES" sz="1400" dirty="0"/>
              <a:t>Secuencia original</a:t>
            </a:r>
          </a:p>
          <a:p>
            <a:pPr marL="584200" lvl="1" indent="0">
              <a:spcBef>
                <a:spcPts val="0"/>
              </a:spcBef>
              <a:buNone/>
            </a:pPr>
            <a:endParaRPr lang="en-GB" sz="1200" dirty="0"/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Seq1: ATGCTAGCT</a:t>
            </a:r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Seq2: ATCTAGCT</a:t>
            </a:r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Seq3: ATGCTAGT</a:t>
            </a:r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Seq4: ATGCAAGCT</a:t>
            </a:r>
            <a:endParaRPr lang="es-ES" dirty="0"/>
          </a:p>
          <a:p>
            <a:pPr marL="584200" lvl="1" indent="0">
              <a:spcBef>
                <a:spcPts val="0"/>
              </a:spcBef>
              <a:buFont typeface="Arial"/>
              <a:buNone/>
            </a:pPr>
            <a:endParaRPr lang="es-ES" sz="1400" dirty="0"/>
          </a:p>
        </p:txBody>
      </p:sp>
      <p:sp>
        <p:nvSpPr>
          <p:cNvPr id="6" name="Google Shape;40;p2">
            <a:extLst>
              <a:ext uri="{FF2B5EF4-FFF2-40B4-BE49-F238E27FC236}">
                <a16:creationId xmlns:a16="http://schemas.microsoft.com/office/drawing/2014/main" id="{C70CE225-DE20-C510-E610-7C628CCA0348}"/>
              </a:ext>
            </a:extLst>
          </p:cNvPr>
          <p:cNvSpPr txBox="1">
            <a:spLocks/>
          </p:cNvSpPr>
          <p:nvPr/>
        </p:nvSpPr>
        <p:spPr>
          <a:xfrm>
            <a:off x="4648200" y="4202489"/>
            <a:ext cx="2649071" cy="151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536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Font typeface="Arial"/>
              <a:buNone/>
            </a:pPr>
            <a:r>
              <a:rPr lang="es-ES" sz="1400" dirty="0"/>
              <a:t>Después del alineamiento:</a:t>
            </a:r>
          </a:p>
          <a:p>
            <a:pPr marL="584200" lvl="1" indent="0">
              <a:spcBef>
                <a:spcPts val="0"/>
              </a:spcBef>
              <a:buNone/>
            </a:pPr>
            <a:endParaRPr lang="en-GB" sz="1200" dirty="0"/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Seq1: ATGCT-AGCT</a:t>
            </a:r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Seq2: AT-CT-AGCT</a:t>
            </a:r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Seq3: ATGCT-AG-T</a:t>
            </a:r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Seq4: ATGCAAGCT-</a:t>
            </a:r>
            <a:endParaRPr lang="es-ES" sz="14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482A49E-0E48-E662-AF80-B2823011517D}"/>
              </a:ext>
            </a:extLst>
          </p:cNvPr>
          <p:cNvSpPr/>
          <p:nvPr/>
        </p:nvSpPr>
        <p:spPr>
          <a:xfrm>
            <a:off x="3487271" y="4762783"/>
            <a:ext cx="1039905" cy="7171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F74C3-F248-AECE-6631-2FA27DBCBFA4}"/>
              </a:ext>
            </a:extLst>
          </p:cNvPr>
          <p:cNvSpPr/>
          <p:nvPr/>
        </p:nvSpPr>
        <p:spPr>
          <a:xfrm>
            <a:off x="1057835" y="4081465"/>
            <a:ext cx="6360460" cy="14702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40;p2">
            <a:extLst>
              <a:ext uri="{FF2B5EF4-FFF2-40B4-BE49-F238E27FC236}">
                <a16:creationId xmlns:a16="http://schemas.microsoft.com/office/drawing/2014/main" id="{426C593E-3745-7A9F-66A8-025F221CEA38}"/>
              </a:ext>
            </a:extLst>
          </p:cNvPr>
          <p:cNvSpPr txBox="1">
            <a:spLocks/>
          </p:cNvSpPr>
          <p:nvPr/>
        </p:nvSpPr>
        <p:spPr>
          <a:xfrm>
            <a:off x="7637932" y="4516254"/>
            <a:ext cx="2124634" cy="151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536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s-ES" sz="1200" i="1" dirty="0"/>
              <a:t>Se introducen </a:t>
            </a:r>
            <a:r>
              <a:rPr lang="es-ES" sz="1200" i="1" dirty="0" err="1"/>
              <a:t>GAPs</a:t>
            </a:r>
            <a:r>
              <a:rPr lang="es-ES" sz="1200" i="1" dirty="0"/>
              <a:t> para maximizar los </a:t>
            </a:r>
            <a:r>
              <a:rPr lang="es-ES" sz="1200" i="1" dirty="0" err="1"/>
              <a:t>matches</a:t>
            </a:r>
            <a:r>
              <a:rPr lang="es-ES" sz="1200" i="1" dirty="0"/>
              <a:t> en las secuencias, revelando regiones conservadas y relaciones evolutivas</a:t>
            </a:r>
          </a:p>
        </p:txBody>
      </p:sp>
    </p:spTree>
    <p:extLst>
      <p:ext uri="{BB962C8B-B14F-4D97-AF65-F5344CB8AC3E}">
        <p14:creationId xmlns:p14="http://schemas.microsoft.com/office/powerpoint/2010/main" val="398637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>
          <a:extLst>
            <a:ext uri="{FF2B5EF4-FFF2-40B4-BE49-F238E27FC236}">
              <a16:creationId xmlns:a16="http://schemas.microsoft.com/office/drawing/2014/main" id="{513DD5C1-5B57-2459-C69E-B2A9C51A0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>
            <a:extLst>
              <a:ext uri="{FF2B5EF4-FFF2-40B4-BE49-F238E27FC236}">
                <a16:creationId xmlns:a16="http://schemas.microsoft.com/office/drawing/2014/main" id="{008F153C-32EA-4BA7-1573-814C51465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10515600" cy="10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/>
              <a:t>T-Coffee</a:t>
            </a:r>
            <a:endParaRPr dirty="0"/>
          </a:p>
        </p:txBody>
      </p:sp>
      <p:sp>
        <p:nvSpPr>
          <p:cNvPr id="2" name="Google Shape;40;p2">
            <a:extLst>
              <a:ext uri="{FF2B5EF4-FFF2-40B4-BE49-F238E27FC236}">
                <a16:creationId xmlns:a16="http://schemas.microsoft.com/office/drawing/2014/main" id="{903F8335-8564-44A4-E29A-9A9E788512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209800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0" indent="0">
              <a:spcBef>
                <a:spcPts val="0"/>
              </a:spcBef>
              <a:buNone/>
            </a:pPr>
            <a:r>
              <a:rPr lang="en-GB" sz="1600" b="1" dirty="0" err="1"/>
              <a:t>Definición</a:t>
            </a:r>
            <a:r>
              <a:rPr lang="en-GB" sz="1600" dirty="0"/>
              <a:t>: </a:t>
            </a:r>
            <a:r>
              <a:rPr lang="es-ES" sz="1400" dirty="0"/>
              <a:t>Programa avanzado de alineamiento múltiple que combina métodos globales y locales para mejorar la precisión, especialmente con secuencias divergentes.</a:t>
            </a:r>
            <a:endParaRPr lang="en-GB" sz="1400" dirty="0"/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 dirty="0" err="1"/>
              <a:t>Clasificación</a:t>
            </a:r>
            <a:r>
              <a:rPr lang="en-GB" sz="1400" dirty="0"/>
              <a:t>: </a:t>
            </a:r>
            <a:r>
              <a:rPr lang="es-ES" sz="1400" dirty="0"/>
              <a:t>Método progresivo basado en consistencia.</a:t>
            </a:r>
          </a:p>
        </p:txBody>
      </p:sp>
      <p:sp>
        <p:nvSpPr>
          <p:cNvPr id="3" name="Google Shape;40;p2">
            <a:extLst>
              <a:ext uri="{FF2B5EF4-FFF2-40B4-BE49-F238E27FC236}">
                <a16:creationId xmlns:a16="http://schemas.microsoft.com/office/drawing/2014/main" id="{6016645F-8810-5C31-472E-FCC6C88A2B4A}"/>
              </a:ext>
            </a:extLst>
          </p:cNvPr>
          <p:cNvSpPr txBox="1">
            <a:spLocks/>
          </p:cNvSpPr>
          <p:nvPr/>
        </p:nvSpPr>
        <p:spPr>
          <a:xfrm>
            <a:off x="1143000" y="4202489"/>
            <a:ext cx="2344271" cy="151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536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Font typeface="Arial"/>
              <a:buNone/>
            </a:pPr>
            <a:r>
              <a:rPr lang="es-ES" sz="1400" dirty="0"/>
              <a:t>Secuencia original</a:t>
            </a:r>
          </a:p>
          <a:p>
            <a:pPr marL="584200" lvl="1" indent="0">
              <a:spcBef>
                <a:spcPts val="0"/>
              </a:spcBef>
              <a:buNone/>
            </a:pPr>
            <a:endParaRPr lang="en-GB" sz="1200" dirty="0"/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Seq1: ATGCTAGCT Seq2: ATCTAGCT Seq3: ATGCTAGT Seq4: ATGCAAGCT</a:t>
            </a:r>
            <a:endParaRPr lang="es-ES" sz="1400" dirty="0"/>
          </a:p>
        </p:txBody>
      </p:sp>
      <p:sp>
        <p:nvSpPr>
          <p:cNvPr id="4" name="Google Shape;40;p2">
            <a:extLst>
              <a:ext uri="{FF2B5EF4-FFF2-40B4-BE49-F238E27FC236}">
                <a16:creationId xmlns:a16="http://schemas.microsoft.com/office/drawing/2014/main" id="{C91024F0-6F17-300D-8B16-721B1C0499A2}"/>
              </a:ext>
            </a:extLst>
          </p:cNvPr>
          <p:cNvSpPr txBox="1">
            <a:spLocks/>
          </p:cNvSpPr>
          <p:nvPr/>
        </p:nvSpPr>
        <p:spPr>
          <a:xfrm>
            <a:off x="4648200" y="4202489"/>
            <a:ext cx="2649071" cy="151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536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Font typeface="Arial"/>
              <a:buNone/>
            </a:pPr>
            <a:r>
              <a:rPr lang="es-ES" sz="1400" dirty="0"/>
              <a:t>Después del alineamiento:</a:t>
            </a:r>
          </a:p>
          <a:p>
            <a:pPr marL="584200" lvl="1" indent="0">
              <a:spcBef>
                <a:spcPts val="0"/>
              </a:spcBef>
              <a:buNone/>
            </a:pPr>
            <a:endParaRPr lang="en-GB" sz="1200" dirty="0"/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Seq1: ATGCTA-GCT</a:t>
            </a:r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Seq2: AT-CTA-GCT</a:t>
            </a:r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Seq3: ATGCTA-G-T</a:t>
            </a:r>
          </a:p>
          <a:p>
            <a:pPr marL="584200" lvl="1" indent="0">
              <a:spcBef>
                <a:spcPts val="0"/>
              </a:spcBef>
              <a:buNone/>
            </a:pPr>
            <a:r>
              <a:rPr lang="en-GB" sz="1200" dirty="0"/>
              <a:t>Seq4: ATGCAAGCT-</a:t>
            </a:r>
            <a:endParaRPr lang="es-ES" sz="14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E77699A-F608-CFAD-AE66-258E4320656D}"/>
              </a:ext>
            </a:extLst>
          </p:cNvPr>
          <p:cNvSpPr/>
          <p:nvPr/>
        </p:nvSpPr>
        <p:spPr>
          <a:xfrm>
            <a:off x="3487271" y="4762783"/>
            <a:ext cx="1039905" cy="7171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B4D9A5-9E07-7160-CB2D-33F37109A975}"/>
              </a:ext>
            </a:extLst>
          </p:cNvPr>
          <p:cNvSpPr/>
          <p:nvPr/>
        </p:nvSpPr>
        <p:spPr>
          <a:xfrm>
            <a:off x="1057835" y="4081465"/>
            <a:ext cx="6360460" cy="14702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40;p2">
            <a:extLst>
              <a:ext uri="{FF2B5EF4-FFF2-40B4-BE49-F238E27FC236}">
                <a16:creationId xmlns:a16="http://schemas.microsoft.com/office/drawing/2014/main" id="{747E682A-853D-EC2E-8984-95CA4212A5E3}"/>
              </a:ext>
            </a:extLst>
          </p:cNvPr>
          <p:cNvSpPr txBox="1">
            <a:spLocks/>
          </p:cNvSpPr>
          <p:nvPr/>
        </p:nvSpPr>
        <p:spPr>
          <a:xfrm>
            <a:off x="7637930" y="4362170"/>
            <a:ext cx="2124634" cy="151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536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5536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5536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GB" sz="1200" i="1" dirty="0"/>
              <a:t>T-Coffee </a:t>
            </a:r>
            <a:r>
              <a:rPr lang="en-GB" sz="1200" i="1" dirty="0" err="1"/>
              <a:t>considera</a:t>
            </a:r>
            <a:r>
              <a:rPr lang="en-GB" sz="1200" i="1" dirty="0"/>
              <a:t> </a:t>
            </a:r>
            <a:r>
              <a:rPr lang="en-GB" sz="1200" i="1" dirty="0" err="1"/>
              <a:t>mejor</a:t>
            </a:r>
            <a:r>
              <a:rPr lang="en-GB" sz="1200" i="1" dirty="0"/>
              <a:t> la </a:t>
            </a:r>
            <a:r>
              <a:rPr lang="en-GB" sz="1200" i="1" dirty="0" err="1"/>
              <a:t>consistencia</a:t>
            </a:r>
            <a:r>
              <a:rPr lang="en-GB" sz="1200" i="1" dirty="0"/>
              <a:t> global, </a:t>
            </a:r>
            <a:r>
              <a:rPr lang="en-GB" sz="1200" i="1" dirty="0" err="1"/>
              <a:t>preservando</a:t>
            </a:r>
            <a:r>
              <a:rPr lang="en-GB" sz="1200" i="1" dirty="0"/>
              <a:t> </a:t>
            </a:r>
            <a:r>
              <a:rPr lang="en-GB" sz="1200" i="1" dirty="0" err="1"/>
              <a:t>el</a:t>
            </a:r>
            <a:r>
              <a:rPr lang="en-GB" sz="1200" i="1" dirty="0"/>
              <a:t> </a:t>
            </a:r>
            <a:r>
              <a:rPr lang="en-GB" sz="1200" i="1" dirty="0" err="1"/>
              <a:t>motivo</a:t>
            </a:r>
            <a:r>
              <a:rPr lang="en-GB" sz="1200" i="1" dirty="0"/>
              <a:t> "CTA" </a:t>
            </a:r>
            <a:r>
              <a:rPr lang="en-GB" sz="1200" i="1" dirty="0" err="1"/>
              <a:t>en</a:t>
            </a:r>
            <a:r>
              <a:rPr lang="en-GB" sz="1200" i="1" dirty="0"/>
              <a:t> las </a:t>
            </a:r>
            <a:r>
              <a:rPr lang="en-GB" sz="1200" i="1" dirty="0" err="1"/>
              <a:t>secuencias</a:t>
            </a:r>
            <a:r>
              <a:rPr lang="en-GB" sz="1200" i="1" dirty="0"/>
              <a:t> 1-3, </a:t>
            </a:r>
            <a:r>
              <a:rPr lang="en-GB" sz="1200" i="1" dirty="0" err="1"/>
              <a:t>mientras</a:t>
            </a:r>
            <a:r>
              <a:rPr lang="en-GB" sz="1200" i="1" dirty="0"/>
              <a:t> que </a:t>
            </a:r>
            <a:r>
              <a:rPr lang="en-GB" sz="1200" i="1" dirty="0" err="1"/>
              <a:t>el</a:t>
            </a:r>
            <a:r>
              <a:rPr lang="en-GB" sz="1200" i="1" dirty="0"/>
              <a:t> </a:t>
            </a:r>
            <a:r>
              <a:rPr lang="en-GB" sz="1200" i="1" dirty="0" err="1"/>
              <a:t>método</a:t>
            </a:r>
            <a:r>
              <a:rPr lang="en-GB" sz="1200" i="1" dirty="0"/>
              <a:t> </a:t>
            </a:r>
            <a:r>
              <a:rPr lang="en-GB" sz="1200" i="1" dirty="0" err="1"/>
              <a:t>básico</a:t>
            </a:r>
            <a:r>
              <a:rPr lang="en-GB" sz="1200" i="1" dirty="0"/>
              <a:t> </a:t>
            </a:r>
            <a:r>
              <a:rPr lang="en-GB" sz="1200" i="1" dirty="0" err="1"/>
              <a:t>interrumpe</a:t>
            </a:r>
            <a:r>
              <a:rPr lang="en-GB" sz="1200" i="1" dirty="0"/>
              <a:t> </a:t>
            </a:r>
            <a:r>
              <a:rPr lang="en-GB" sz="1200" i="1" dirty="0" err="1"/>
              <a:t>este</a:t>
            </a:r>
            <a:r>
              <a:rPr lang="en-GB" sz="1200" i="1" dirty="0"/>
              <a:t> </a:t>
            </a:r>
            <a:r>
              <a:rPr lang="en-GB" sz="1200" i="1" dirty="0" err="1"/>
              <a:t>patrón</a:t>
            </a:r>
            <a:r>
              <a:rPr lang="en-GB" sz="1200" i="1" dirty="0"/>
              <a:t> </a:t>
            </a:r>
            <a:r>
              <a:rPr lang="en-GB" sz="1200" i="1" dirty="0" err="1"/>
              <a:t>conservado</a:t>
            </a:r>
            <a:r>
              <a:rPr lang="en-GB" sz="1200" i="1" dirty="0"/>
              <a:t>.</a:t>
            </a:r>
            <a:endParaRPr lang="es-ES" sz="1200" i="1" dirty="0"/>
          </a:p>
        </p:txBody>
      </p:sp>
    </p:spTree>
    <p:extLst>
      <p:ext uri="{BB962C8B-B14F-4D97-AF65-F5344CB8AC3E}">
        <p14:creationId xmlns:p14="http://schemas.microsoft.com/office/powerpoint/2010/main" val="151005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3782" y="2230078"/>
            <a:ext cx="1976548" cy="126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6020" y="4344358"/>
            <a:ext cx="1362428" cy="24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4259" y="4372713"/>
            <a:ext cx="1649918" cy="179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0760728-BF4B-C3D4-E0F0-94BB5926F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943" y="2230078"/>
            <a:ext cx="5628744" cy="11989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10515600" cy="10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/>
              <a:t>Protein Data Bank</a:t>
            </a:r>
            <a:endParaRPr dirty="0"/>
          </a:p>
        </p:txBody>
      </p:sp>
      <p:sp>
        <p:nvSpPr>
          <p:cNvPr id="40" name="Google Shape;40;p2"/>
          <p:cNvSpPr txBox="1">
            <a:spLocks noGrp="1"/>
          </p:cNvSpPr>
          <p:nvPr>
            <p:ph type="body" idx="1"/>
          </p:nvPr>
        </p:nvSpPr>
        <p:spPr>
          <a:xfrm>
            <a:off x="838200" y="2209047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27100" lvl="1">
              <a:spcBef>
                <a:spcPts val="0"/>
              </a:spcBef>
            </a:pPr>
            <a:endParaRPr lang="en-GB" sz="1600" dirty="0"/>
          </a:p>
          <a:p>
            <a:pPr marL="127000" indent="0">
              <a:spcBef>
                <a:spcPts val="0"/>
              </a:spcBef>
              <a:buNone/>
            </a:pPr>
            <a:r>
              <a:rPr lang="en-GB" sz="1800" b="1" dirty="0" err="1"/>
              <a:t>Clasificación</a:t>
            </a:r>
            <a:r>
              <a:rPr lang="en-GB" sz="1800" dirty="0"/>
              <a:t>: Base de </a:t>
            </a:r>
            <a:r>
              <a:rPr lang="en-GB" sz="1800" dirty="0" err="1"/>
              <a:t>datos</a:t>
            </a:r>
            <a:r>
              <a:rPr lang="en-GB" sz="1800" dirty="0"/>
              <a:t>, </a:t>
            </a:r>
            <a:r>
              <a:rPr lang="en-GB" sz="1800" dirty="0" err="1"/>
              <a:t>Repositorio</a:t>
            </a:r>
            <a:r>
              <a:rPr lang="en-GB" sz="1800" dirty="0"/>
              <a:t>, Sitio Web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GB" sz="1800" b="1" dirty="0"/>
              <a:t>Links</a:t>
            </a:r>
            <a:r>
              <a:rPr lang="en-GB" sz="1800" dirty="0"/>
              <a:t>:</a:t>
            </a:r>
          </a:p>
          <a:p>
            <a:pPr marL="869950" lvl="1" indent="-285750">
              <a:spcBef>
                <a:spcPts val="0"/>
              </a:spcBef>
            </a:pPr>
            <a:r>
              <a:rPr lang="en-GB" dirty="0">
                <a:hlinkClick r:id="rId3"/>
              </a:rPr>
              <a:t>https://www.rcsb.org/</a:t>
            </a:r>
            <a:endParaRPr lang="en-GB" dirty="0"/>
          </a:p>
          <a:p>
            <a:pPr marL="869950" lvl="1" indent="-285750">
              <a:spcBef>
                <a:spcPts val="0"/>
              </a:spcBef>
            </a:pPr>
            <a:r>
              <a:rPr lang="en-GB" dirty="0">
                <a:hlinkClick r:id="rId4"/>
              </a:rPr>
              <a:t>https://www.wwpdb.org/</a:t>
            </a:r>
            <a:endParaRPr lang="en-GB" dirty="0"/>
          </a:p>
          <a:p>
            <a:pPr marL="127000" indent="0">
              <a:spcBef>
                <a:spcPts val="0"/>
              </a:spcBef>
              <a:buNone/>
            </a:pPr>
            <a:endParaRPr lang="en-GB" sz="1600" b="1" dirty="0"/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 dirty="0" err="1"/>
              <a:t>Definición</a:t>
            </a:r>
            <a:r>
              <a:rPr lang="en-GB" sz="1600" dirty="0"/>
              <a:t>: </a:t>
            </a:r>
            <a:r>
              <a:rPr lang="en-GB" sz="1400" dirty="0"/>
              <a:t>Base de </a:t>
            </a:r>
            <a:r>
              <a:rPr lang="en-GB" sz="1400" dirty="0" err="1"/>
              <a:t>datos</a:t>
            </a:r>
            <a:r>
              <a:rPr lang="en-GB" sz="1400" dirty="0"/>
              <a:t> de </a:t>
            </a:r>
            <a:r>
              <a:rPr lang="en-GB" sz="1400" dirty="0" err="1"/>
              <a:t>estructuras</a:t>
            </a:r>
            <a:r>
              <a:rPr lang="en-GB" sz="1400" dirty="0"/>
              <a:t> </a:t>
            </a:r>
            <a:r>
              <a:rPr lang="en-GB" sz="1400" dirty="0" err="1"/>
              <a:t>tridimensionales</a:t>
            </a:r>
            <a:r>
              <a:rPr lang="en-GB" sz="1400" dirty="0"/>
              <a:t> de </a:t>
            </a:r>
            <a:r>
              <a:rPr lang="en-GB" sz="1400" dirty="0" err="1"/>
              <a:t>macromoléculas</a:t>
            </a:r>
            <a:r>
              <a:rPr lang="en-GB" sz="1400" dirty="0"/>
              <a:t> </a:t>
            </a:r>
            <a:r>
              <a:rPr lang="en-GB" sz="1400" dirty="0" err="1"/>
              <a:t>biológicas</a:t>
            </a:r>
            <a:r>
              <a:rPr lang="en-GB" sz="1400" dirty="0"/>
              <a:t> (</a:t>
            </a:r>
            <a:r>
              <a:rPr lang="en-GB" sz="1400" dirty="0" err="1"/>
              <a:t>protéinas</a:t>
            </a:r>
            <a:r>
              <a:rPr lang="en-GB" sz="1400" dirty="0"/>
              <a:t> y </a:t>
            </a:r>
            <a:r>
              <a:rPr lang="en-GB" sz="1400" dirty="0" err="1"/>
              <a:t>ácidos</a:t>
            </a:r>
            <a:r>
              <a:rPr lang="en-GB" sz="1400" dirty="0"/>
              <a:t> </a:t>
            </a:r>
            <a:r>
              <a:rPr lang="en-GB" sz="1400" dirty="0" err="1"/>
              <a:t>nucléicos</a:t>
            </a:r>
            <a:r>
              <a:rPr lang="en-GB" sz="1400" dirty="0"/>
              <a:t>).</a:t>
            </a:r>
            <a:endParaRPr lang="en-GB" sz="1600" dirty="0"/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 dirty="0"/>
              <a:t>Acceso</a:t>
            </a:r>
            <a:r>
              <a:rPr lang="en-GB" sz="1600" dirty="0"/>
              <a:t>: </a:t>
            </a:r>
            <a:r>
              <a:rPr lang="en-GB" sz="1400" dirty="0"/>
              <a:t>Libre y </a:t>
            </a:r>
            <a:r>
              <a:rPr lang="en-GB" sz="1400" dirty="0" err="1"/>
              <a:t>gratuito</a:t>
            </a:r>
            <a:r>
              <a:rPr lang="en-GB" sz="1400" dirty="0"/>
              <a:t>, sin </a:t>
            </a:r>
            <a:r>
              <a:rPr lang="en-GB" sz="1400" dirty="0" err="1"/>
              <a:t>límites</a:t>
            </a:r>
            <a:r>
              <a:rPr lang="en-GB" sz="1400" dirty="0"/>
              <a:t> de consulta para </a:t>
            </a:r>
            <a:r>
              <a:rPr lang="en-GB" sz="1400" dirty="0" err="1"/>
              <a:t>uso</a:t>
            </a:r>
            <a:r>
              <a:rPr lang="en-GB" sz="1400" dirty="0"/>
              <a:t> </a:t>
            </a:r>
            <a:r>
              <a:rPr lang="en-GB" sz="1400" dirty="0" err="1"/>
              <a:t>académico</a:t>
            </a:r>
            <a:r>
              <a:rPr lang="en-GB" sz="1400" dirty="0"/>
              <a:t> y de </a:t>
            </a:r>
            <a:r>
              <a:rPr lang="en-GB" sz="1400" dirty="0" err="1"/>
              <a:t>investigación</a:t>
            </a:r>
            <a:r>
              <a:rPr lang="en-GB" sz="1400" dirty="0"/>
              <a:t>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 dirty="0"/>
              <a:t>Datos</a:t>
            </a:r>
            <a:r>
              <a:rPr lang="en-GB" sz="1600" dirty="0"/>
              <a:t>: </a:t>
            </a:r>
            <a:r>
              <a:rPr lang="en-GB" sz="1400" dirty="0"/>
              <a:t>Más de 200.000 </a:t>
            </a:r>
            <a:r>
              <a:rPr lang="en-GB" sz="1400" dirty="0" err="1"/>
              <a:t>estructuras</a:t>
            </a:r>
            <a:r>
              <a:rPr lang="en-GB" sz="1400" dirty="0"/>
              <a:t> </a:t>
            </a:r>
            <a:r>
              <a:rPr lang="en-GB" sz="1400" dirty="0" err="1"/>
              <a:t>tridimensionales</a:t>
            </a:r>
            <a:r>
              <a:rPr lang="en-GB" sz="1400" dirty="0"/>
              <a:t>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 dirty="0" err="1"/>
              <a:t>Taxonomía</a:t>
            </a:r>
            <a:r>
              <a:rPr lang="en-GB" sz="1600" dirty="0"/>
              <a:t>: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 dirty="0"/>
              <a:t>Por método experimental: cristalografía de rayos X, espectroscopía RMN, </a:t>
            </a:r>
            <a:r>
              <a:rPr lang="es-ES" sz="1400" dirty="0" err="1"/>
              <a:t>criomicroscopía</a:t>
            </a:r>
            <a:r>
              <a:rPr lang="es-ES" sz="1400" dirty="0"/>
              <a:t> electrónica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 dirty="0"/>
              <a:t>Por tipo de macromolécula: proteínas, ácidos nucleicos, complejos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 dirty="0"/>
              <a:t>Por organismo y función biológica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 dirty="0"/>
              <a:t>Por clasificación estructural: SCOP, CATH</a:t>
            </a:r>
            <a:endParaRPr lang="en-GB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>
          <a:extLst>
            <a:ext uri="{FF2B5EF4-FFF2-40B4-BE49-F238E27FC236}">
              <a16:creationId xmlns:a16="http://schemas.microsoft.com/office/drawing/2014/main" id="{8165B442-82C0-7320-B989-4257BE55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>
            <a:extLst>
              <a:ext uri="{FF2B5EF4-FFF2-40B4-BE49-F238E27FC236}">
                <a16:creationId xmlns:a16="http://schemas.microsoft.com/office/drawing/2014/main" id="{2B5DAC23-EE10-AD87-2872-70D48B577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3106271" cy="28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 sz="1600" dirty="0"/>
              <a:t>Protein Data Bank - </a:t>
            </a:r>
            <a:r>
              <a:rPr lang="en-GB" sz="1600" dirty="0" err="1"/>
              <a:t>Ejemplos</a:t>
            </a:r>
            <a:endParaRPr sz="1600" dirty="0"/>
          </a:p>
        </p:txBody>
      </p:sp>
      <p:sp>
        <p:nvSpPr>
          <p:cNvPr id="40" name="Google Shape;40;p2">
            <a:extLst>
              <a:ext uri="{FF2B5EF4-FFF2-40B4-BE49-F238E27FC236}">
                <a16:creationId xmlns:a16="http://schemas.microsoft.com/office/drawing/2014/main" id="{648EB930-8F79-AA31-7BEA-C7BF54A2E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30303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4200" lvl="1" indent="0" algn="ctr">
              <a:spcBef>
                <a:spcPts val="0"/>
              </a:spcBef>
              <a:buNone/>
            </a:pPr>
            <a:r>
              <a:rPr lang="es-ES" sz="1600" b="1" dirty="0"/>
              <a:t>1HHO: ESTRUCTURA DE LA OXIHEMOGLOBINA HUMANA A 2.1 ANGSTROMS DE RESOLUCIÓN</a:t>
            </a:r>
            <a:endParaRPr lang="en-GB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25AA6-D10D-DEC5-9E6C-AA60C0D29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6048"/>
            <a:ext cx="7772400" cy="49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0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>
          <a:extLst>
            <a:ext uri="{FF2B5EF4-FFF2-40B4-BE49-F238E27FC236}">
              <a16:creationId xmlns:a16="http://schemas.microsoft.com/office/drawing/2014/main" id="{C52ACD07-5379-FE74-CC56-60E2D09E1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>
            <a:extLst>
              <a:ext uri="{FF2B5EF4-FFF2-40B4-BE49-F238E27FC236}">
                <a16:creationId xmlns:a16="http://schemas.microsoft.com/office/drawing/2014/main" id="{6F29FA63-AF9D-95BC-2C41-AE6BDAC045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3106271" cy="28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 sz="1600" dirty="0"/>
              <a:t>Protein Data Bank - </a:t>
            </a:r>
            <a:r>
              <a:rPr lang="en-GB" sz="1600" dirty="0" err="1"/>
              <a:t>Ejemplos</a:t>
            </a:r>
            <a:endParaRPr sz="1600" dirty="0"/>
          </a:p>
        </p:txBody>
      </p:sp>
      <p:sp>
        <p:nvSpPr>
          <p:cNvPr id="40" name="Google Shape;40;p2">
            <a:extLst>
              <a:ext uri="{FF2B5EF4-FFF2-40B4-BE49-F238E27FC236}">
                <a16:creationId xmlns:a16="http://schemas.microsoft.com/office/drawing/2014/main" id="{43040E8D-B930-88FA-7FCB-45E6641BB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30303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4200" lvl="1" indent="0" algn="ctr">
              <a:spcBef>
                <a:spcPts val="0"/>
              </a:spcBef>
              <a:buNone/>
            </a:pPr>
            <a:r>
              <a:rPr lang="es-ES" sz="1100" b="1" dirty="0"/>
              <a:t>3HVP: PLEGAMIENTO CONSERVADO EN PROTEASAS RETROVIRALES. ESTRUCTURA CRISTALINA DE UNA PROTEASA SINTÉTICA DEL VIH-1</a:t>
            </a:r>
            <a:endParaRPr lang="en-GB" sz="1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FCDE5-7670-5C23-849E-143A297D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55809"/>
            <a:ext cx="7772400" cy="49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6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>
          <a:extLst>
            <a:ext uri="{FF2B5EF4-FFF2-40B4-BE49-F238E27FC236}">
              <a16:creationId xmlns:a16="http://schemas.microsoft.com/office/drawing/2014/main" id="{B0827ECB-11B4-1D83-8A3B-67DE3053D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>
            <a:extLst>
              <a:ext uri="{FF2B5EF4-FFF2-40B4-BE49-F238E27FC236}">
                <a16:creationId xmlns:a16="http://schemas.microsoft.com/office/drawing/2014/main" id="{6B64CC0A-235F-9037-1EE7-6A0A51C10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10515600" cy="10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/>
              <a:t>NCBI: National Center for Biotechnology Information</a:t>
            </a:r>
            <a:endParaRPr dirty="0"/>
          </a:p>
        </p:txBody>
      </p:sp>
      <p:sp>
        <p:nvSpPr>
          <p:cNvPr id="40" name="Google Shape;40;p2">
            <a:extLst>
              <a:ext uri="{FF2B5EF4-FFF2-40B4-BE49-F238E27FC236}">
                <a16:creationId xmlns:a16="http://schemas.microsoft.com/office/drawing/2014/main" id="{8A5BA19E-7E90-A989-4439-1C6C3A826D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209047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27100" lvl="1">
              <a:spcBef>
                <a:spcPts val="0"/>
              </a:spcBef>
            </a:pPr>
            <a:endParaRPr lang="en-GB" sz="1600" dirty="0"/>
          </a:p>
          <a:p>
            <a:pPr marL="127000" indent="0">
              <a:spcBef>
                <a:spcPts val="0"/>
              </a:spcBef>
              <a:buNone/>
            </a:pPr>
            <a:r>
              <a:rPr lang="en-GB" sz="1800" b="1" dirty="0" err="1"/>
              <a:t>Clasificación</a:t>
            </a:r>
            <a:r>
              <a:rPr lang="en-GB" sz="1800" dirty="0"/>
              <a:t>: </a:t>
            </a:r>
            <a:r>
              <a:rPr lang="es-ES" sz="1800" dirty="0"/>
              <a:t>Centro de investigación, Conjunto de bases de datos, Portal web</a:t>
            </a:r>
            <a:endParaRPr lang="en-GB" sz="1800" dirty="0"/>
          </a:p>
          <a:p>
            <a:pPr marL="127000" indent="0">
              <a:spcBef>
                <a:spcPts val="0"/>
              </a:spcBef>
              <a:buNone/>
            </a:pPr>
            <a:r>
              <a:rPr lang="en-GB" sz="1800" b="1" dirty="0"/>
              <a:t>Links</a:t>
            </a:r>
            <a:r>
              <a:rPr lang="en-GB" sz="1800" dirty="0"/>
              <a:t>:</a:t>
            </a:r>
          </a:p>
          <a:p>
            <a:pPr marL="869950" lvl="1" indent="-285750">
              <a:spcBef>
                <a:spcPts val="0"/>
              </a:spcBef>
            </a:pPr>
            <a:r>
              <a:rPr lang="en-GB" sz="1600" dirty="0">
                <a:hlinkClick r:id="rId3"/>
              </a:rPr>
              <a:t>https://www.ncbi.nlm.nih.gov/</a:t>
            </a:r>
            <a:endParaRPr lang="en-GB" sz="1600" b="1" dirty="0"/>
          </a:p>
          <a:p>
            <a:pPr marL="127000" indent="0">
              <a:spcBef>
                <a:spcPts val="0"/>
              </a:spcBef>
              <a:buNone/>
            </a:pPr>
            <a:endParaRPr lang="en-GB" sz="1600" b="1" dirty="0"/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 dirty="0" err="1"/>
              <a:t>Definición</a:t>
            </a:r>
            <a:r>
              <a:rPr lang="en-GB" sz="1600" dirty="0"/>
              <a:t>: </a:t>
            </a:r>
            <a:r>
              <a:rPr lang="es-ES" sz="1400" dirty="0"/>
              <a:t>Centro perteneciente a la Biblioteca Nacional de Medicina de EE.UU. que alberga múltiples bases de datos y herramientas para biotecnología y biomedicina.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 dirty="0"/>
              <a:t>Acceso</a:t>
            </a:r>
            <a:r>
              <a:rPr lang="en-GB" sz="1600" dirty="0"/>
              <a:t>: </a:t>
            </a:r>
            <a:r>
              <a:rPr lang="es-ES" sz="1400" dirty="0"/>
              <a:t>Mayoritariamente gratuito y de acceso libre, algunas herramientas requieren registro (sin costo), ciertas funciones avanzadas tienen límites de uso.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 dirty="0"/>
              <a:t>Datos</a:t>
            </a:r>
            <a:r>
              <a:rPr lang="en-GB" sz="1600" dirty="0"/>
              <a:t>: </a:t>
            </a:r>
          </a:p>
          <a:p>
            <a:pPr marL="869950" lvl="1" indent="-285750">
              <a:spcBef>
                <a:spcPts val="0"/>
              </a:spcBef>
            </a:pPr>
            <a:r>
              <a:rPr lang="en-GB" sz="1400" dirty="0" err="1"/>
              <a:t>Literatura</a:t>
            </a:r>
            <a:r>
              <a:rPr lang="en-GB" sz="1400" dirty="0"/>
              <a:t> </a:t>
            </a:r>
            <a:r>
              <a:rPr lang="en-GB" sz="1400" dirty="0" err="1"/>
              <a:t>científica</a:t>
            </a:r>
            <a:r>
              <a:rPr lang="en-GB" sz="1400" dirty="0"/>
              <a:t>: Más de 35 </a:t>
            </a:r>
            <a:r>
              <a:rPr lang="en-GB" sz="1400" dirty="0" err="1"/>
              <a:t>millones</a:t>
            </a:r>
            <a:r>
              <a:rPr lang="en-GB" sz="1400" dirty="0"/>
              <a:t> de </a:t>
            </a:r>
            <a:r>
              <a:rPr lang="en-GB" sz="1400" dirty="0" err="1"/>
              <a:t>citas</a:t>
            </a:r>
            <a:r>
              <a:rPr lang="en-GB" sz="1400" dirty="0"/>
              <a:t> </a:t>
            </a:r>
            <a:r>
              <a:rPr lang="en-GB" sz="1400" dirty="0" err="1"/>
              <a:t>científicas</a:t>
            </a:r>
            <a:r>
              <a:rPr lang="en-GB" sz="1400" dirty="0"/>
              <a:t>. (PubMed)</a:t>
            </a:r>
          </a:p>
          <a:p>
            <a:pPr marL="869950" lvl="1" indent="-285750">
              <a:spcBef>
                <a:spcPts val="0"/>
              </a:spcBef>
            </a:pPr>
            <a:r>
              <a:rPr lang="en-GB" sz="1400" dirty="0" err="1"/>
              <a:t>Secuencias</a:t>
            </a:r>
            <a:r>
              <a:rPr lang="en-GB" sz="1400" dirty="0"/>
              <a:t> </a:t>
            </a:r>
            <a:r>
              <a:rPr lang="en-GB" sz="1400" dirty="0" err="1"/>
              <a:t>genéticas</a:t>
            </a:r>
            <a:r>
              <a:rPr lang="en-GB" sz="1400" dirty="0"/>
              <a:t>: Más de 250 </a:t>
            </a:r>
            <a:r>
              <a:rPr lang="en-GB" sz="1400" dirty="0" err="1"/>
              <a:t>millones</a:t>
            </a:r>
            <a:r>
              <a:rPr lang="en-GB" sz="1400" dirty="0"/>
              <a:t> de </a:t>
            </a:r>
            <a:r>
              <a:rPr lang="en-GB" sz="1400" dirty="0" err="1"/>
              <a:t>secuencias</a:t>
            </a:r>
            <a:r>
              <a:rPr lang="en-GB" sz="1400" dirty="0"/>
              <a:t> de AND/ARN (GenBank)</a:t>
            </a:r>
          </a:p>
          <a:p>
            <a:pPr marL="869950" lvl="1" indent="-285750">
              <a:spcBef>
                <a:spcPts val="0"/>
              </a:spcBef>
            </a:pPr>
            <a:r>
              <a:rPr lang="en-GB" sz="1400" dirty="0" err="1"/>
              <a:t>Genomas</a:t>
            </a:r>
            <a:r>
              <a:rPr lang="en-GB" sz="1400" dirty="0"/>
              <a:t> </a:t>
            </a:r>
            <a:r>
              <a:rPr lang="en-GB" sz="1400" dirty="0" err="1"/>
              <a:t>completos</a:t>
            </a:r>
            <a:r>
              <a:rPr lang="en-GB" sz="1400" dirty="0"/>
              <a:t>: Miles de </a:t>
            </a:r>
            <a:r>
              <a:rPr lang="en-GB" sz="1400" dirty="0" err="1"/>
              <a:t>genomas</a:t>
            </a:r>
            <a:r>
              <a:rPr lang="en-GB" sz="1400" dirty="0"/>
              <a:t> de </a:t>
            </a:r>
            <a:r>
              <a:rPr lang="en-GB" sz="1400" dirty="0" err="1"/>
              <a:t>diversos</a:t>
            </a:r>
            <a:r>
              <a:rPr lang="en-GB" sz="1400" dirty="0"/>
              <a:t> </a:t>
            </a:r>
            <a:r>
              <a:rPr lang="en-GB" sz="1400" dirty="0" err="1"/>
              <a:t>organismos</a:t>
            </a:r>
            <a:r>
              <a:rPr lang="en-GB" sz="1400" dirty="0"/>
              <a:t>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 dirty="0" err="1"/>
              <a:t>Taxonomía</a:t>
            </a:r>
            <a:r>
              <a:rPr lang="en-GB" sz="1600" dirty="0"/>
              <a:t>: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 dirty="0"/>
              <a:t>Por tipo de datos: Secuencias nucleotídicas, proteínas, genomas, expresión génica, literatura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 dirty="0"/>
              <a:t>Por organismo: sistema de clasificación taxonómica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 dirty="0"/>
              <a:t>Por área de investigación: genómica, proteómica, biología estructural, genética médica</a:t>
            </a:r>
          </a:p>
        </p:txBody>
      </p:sp>
    </p:spTree>
    <p:extLst>
      <p:ext uri="{BB962C8B-B14F-4D97-AF65-F5344CB8AC3E}">
        <p14:creationId xmlns:p14="http://schemas.microsoft.com/office/powerpoint/2010/main" val="102348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>
          <a:extLst>
            <a:ext uri="{FF2B5EF4-FFF2-40B4-BE49-F238E27FC236}">
              <a16:creationId xmlns:a16="http://schemas.microsoft.com/office/drawing/2014/main" id="{EA835960-A8FB-5E94-E949-012CFD56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>
            <a:extLst>
              <a:ext uri="{FF2B5EF4-FFF2-40B4-BE49-F238E27FC236}">
                <a16:creationId xmlns:a16="http://schemas.microsoft.com/office/drawing/2014/main" id="{97A1DCD8-3733-BCA1-0EC4-DFF570BAD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3106271" cy="28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 sz="1600" dirty="0"/>
              <a:t>NCBI – </a:t>
            </a:r>
            <a:r>
              <a:rPr lang="en-GB" sz="1600" dirty="0" err="1"/>
              <a:t>Ejemplo</a:t>
            </a:r>
            <a:r>
              <a:rPr lang="en-GB" sz="1600" dirty="0"/>
              <a:t> (Gene)</a:t>
            </a:r>
            <a:endParaRPr sz="1600" dirty="0"/>
          </a:p>
        </p:txBody>
      </p:sp>
      <p:sp>
        <p:nvSpPr>
          <p:cNvPr id="40" name="Google Shape;40;p2">
            <a:extLst>
              <a:ext uri="{FF2B5EF4-FFF2-40B4-BE49-F238E27FC236}">
                <a16:creationId xmlns:a16="http://schemas.microsoft.com/office/drawing/2014/main" id="{A2E9762F-947D-9E13-A4E8-9639D0DD9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30303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4200" lvl="1" indent="0" algn="ctr">
              <a:spcBef>
                <a:spcPts val="0"/>
              </a:spcBef>
              <a:buNone/>
            </a:pPr>
            <a:r>
              <a:rPr lang="es-ES" sz="1100" b="1" dirty="0"/>
              <a:t>GEN TP53 (TUMOR PROTEIN p53)</a:t>
            </a:r>
            <a:endParaRPr lang="en-GB" sz="11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D8E94-166D-9D90-F7B3-6EBBB172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55809"/>
            <a:ext cx="7772400" cy="49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06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>
          <a:extLst>
            <a:ext uri="{FF2B5EF4-FFF2-40B4-BE49-F238E27FC236}">
              <a16:creationId xmlns:a16="http://schemas.microsoft.com/office/drawing/2014/main" id="{13299829-BC8A-C257-7F43-9DAA7D49F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>
            <a:extLst>
              <a:ext uri="{FF2B5EF4-FFF2-40B4-BE49-F238E27FC236}">
                <a16:creationId xmlns:a16="http://schemas.microsoft.com/office/drawing/2014/main" id="{2B4DEDCC-1528-9D12-4F96-B13251A3B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3106271" cy="28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 sz="1600" dirty="0"/>
              <a:t>NCBI – </a:t>
            </a:r>
            <a:r>
              <a:rPr lang="en-GB" sz="1600" dirty="0" err="1"/>
              <a:t>Ejemplo</a:t>
            </a:r>
            <a:r>
              <a:rPr lang="en-GB" sz="1600" dirty="0"/>
              <a:t> (Gene)</a:t>
            </a:r>
            <a:endParaRPr sz="1600" dirty="0"/>
          </a:p>
        </p:txBody>
      </p:sp>
      <p:sp>
        <p:nvSpPr>
          <p:cNvPr id="40" name="Google Shape;40;p2">
            <a:extLst>
              <a:ext uri="{FF2B5EF4-FFF2-40B4-BE49-F238E27FC236}">
                <a16:creationId xmlns:a16="http://schemas.microsoft.com/office/drawing/2014/main" id="{AA304E81-E0CC-1488-4636-9A9B4AA1C3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30303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4200" lvl="1" indent="0" algn="ctr">
              <a:spcBef>
                <a:spcPts val="0"/>
              </a:spcBef>
              <a:buNone/>
            </a:pPr>
            <a:r>
              <a:rPr lang="es-ES" sz="1100" b="1" dirty="0"/>
              <a:t>GEN TP53 (TUMOR PROTEIN p53)</a:t>
            </a:r>
            <a:endParaRPr lang="en-GB" sz="1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AD4FF-27B3-9BA3-980B-3F8B40147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55809"/>
            <a:ext cx="7772400" cy="49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0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>
          <a:extLst>
            <a:ext uri="{FF2B5EF4-FFF2-40B4-BE49-F238E27FC236}">
              <a16:creationId xmlns:a16="http://schemas.microsoft.com/office/drawing/2014/main" id="{8E0119CF-604F-7A27-5581-028B6A916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>
            <a:extLst>
              <a:ext uri="{FF2B5EF4-FFF2-40B4-BE49-F238E27FC236}">
                <a16:creationId xmlns:a16="http://schemas.microsoft.com/office/drawing/2014/main" id="{99EB8C15-34BD-F95D-E28E-F6F73F0444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3106271" cy="28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 sz="1600" dirty="0"/>
              <a:t>NCBI – </a:t>
            </a:r>
            <a:r>
              <a:rPr lang="en-GB" sz="1600" dirty="0" err="1"/>
              <a:t>Ejemplo</a:t>
            </a:r>
            <a:r>
              <a:rPr lang="en-GB" sz="1600" dirty="0"/>
              <a:t> (Gene)</a:t>
            </a:r>
            <a:endParaRPr sz="1600" dirty="0"/>
          </a:p>
        </p:txBody>
      </p:sp>
      <p:sp>
        <p:nvSpPr>
          <p:cNvPr id="40" name="Google Shape;40;p2">
            <a:extLst>
              <a:ext uri="{FF2B5EF4-FFF2-40B4-BE49-F238E27FC236}">
                <a16:creationId xmlns:a16="http://schemas.microsoft.com/office/drawing/2014/main" id="{CB0E8728-C0BE-BD22-A6EE-2183A33B29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30303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4200" lvl="1" indent="0" algn="ctr">
              <a:spcBef>
                <a:spcPts val="0"/>
              </a:spcBef>
              <a:buNone/>
            </a:pPr>
            <a:r>
              <a:rPr lang="es-ES" sz="1100" b="1" dirty="0"/>
              <a:t>GEN TP53 (TUMOR PROTEIN p53)</a:t>
            </a:r>
            <a:endParaRPr lang="en-GB" sz="11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1FDC2-7CEC-E7DB-44EF-E75CFD90A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55809"/>
            <a:ext cx="7772400" cy="49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0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>
          <a:extLst>
            <a:ext uri="{FF2B5EF4-FFF2-40B4-BE49-F238E27FC236}">
              <a16:creationId xmlns:a16="http://schemas.microsoft.com/office/drawing/2014/main" id="{B518883D-63D4-493C-B203-255038E8A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>
            <a:extLst>
              <a:ext uri="{FF2B5EF4-FFF2-40B4-BE49-F238E27FC236}">
                <a16:creationId xmlns:a16="http://schemas.microsoft.com/office/drawing/2014/main" id="{333BBDBE-D187-5895-2944-0BA6134A3A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35993"/>
            <a:ext cx="10515600" cy="10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A"/>
              </a:buClr>
              <a:buSzPts val="3600"/>
              <a:buFont typeface="Open Sans"/>
              <a:buNone/>
            </a:pPr>
            <a:r>
              <a:rPr lang="en-GB"/>
              <a:t>AlphaFold</a:t>
            </a:r>
            <a:endParaRPr dirty="0"/>
          </a:p>
        </p:txBody>
      </p:sp>
      <p:sp>
        <p:nvSpPr>
          <p:cNvPr id="40" name="Google Shape;40;p2">
            <a:extLst>
              <a:ext uri="{FF2B5EF4-FFF2-40B4-BE49-F238E27FC236}">
                <a16:creationId xmlns:a16="http://schemas.microsoft.com/office/drawing/2014/main" id="{43B2694D-4A40-2B82-FB2F-ABA7D3BD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209047"/>
            <a:ext cx="10515600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27100" lvl="1">
              <a:spcBef>
                <a:spcPts val="0"/>
              </a:spcBef>
            </a:pPr>
            <a:endParaRPr lang="en-GB" sz="1600"/>
          </a:p>
          <a:p>
            <a:pPr marL="127000" indent="0">
              <a:spcBef>
                <a:spcPts val="0"/>
              </a:spcBef>
              <a:buNone/>
            </a:pPr>
            <a:r>
              <a:rPr lang="en-GB" sz="1800" b="1"/>
              <a:t>Clasificación</a:t>
            </a:r>
            <a:r>
              <a:rPr lang="en-GB" sz="1800"/>
              <a:t>: </a:t>
            </a:r>
            <a:r>
              <a:rPr lang="es-ES" sz="1800"/>
              <a:t>Sistema de Inteligencia Artificial, Software, Base de datos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GB" sz="1800" b="1"/>
              <a:t>Links</a:t>
            </a:r>
            <a:r>
              <a:rPr lang="en-GB" sz="1800"/>
              <a:t>:</a:t>
            </a:r>
          </a:p>
          <a:p>
            <a:pPr marL="869950" lvl="1" indent="-285750">
              <a:spcBef>
                <a:spcPts val="0"/>
              </a:spcBef>
            </a:pPr>
            <a:r>
              <a:rPr lang="en-GB" sz="1600">
                <a:hlinkClick r:id="rId3"/>
              </a:rPr>
              <a:t>https://deepmind.com/research/case-studies/alphafold</a:t>
            </a:r>
            <a:endParaRPr lang="en-GB" sz="1600"/>
          </a:p>
          <a:p>
            <a:pPr marL="869950" lvl="1" indent="-285750">
              <a:spcBef>
                <a:spcPts val="0"/>
              </a:spcBef>
            </a:pPr>
            <a:r>
              <a:rPr lang="en-GB" sz="1600">
                <a:hlinkClick r:id="rId4"/>
              </a:rPr>
              <a:t>https://alphafold.ebi.ac.uk/</a:t>
            </a:r>
            <a:endParaRPr lang="en-GB" sz="1600" b="1"/>
          </a:p>
          <a:p>
            <a:pPr marL="127000" indent="0">
              <a:spcBef>
                <a:spcPts val="0"/>
              </a:spcBef>
              <a:buNone/>
            </a:pPr>
            <a:endParaRPr lang="en-GB" sz="1600" b="1"/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/>
              <a:t>Definición</a:t>
            </a:r>
            <a:r>
              <a:rPr lang="en-GB" sz="1600"/>
              <a:t>: </a:t>
            </a:r>
            <a:r>
              <a:rPr lang="es-ES" sz="1400"/>
              <a:t>Sistema de IA desarrollado por DeepMind que predice estructuras de proteínas con precisión revolucionaria, complementado por una base de datos pública con predicciones estructurales.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/>
              <a:t>Acceso</a:t>
            </a:r>
            <a:r>
              <a:rPr lang="en-GB" sz="1600"/>
              <a:t>: </a:t>
            </a:r>
            <a:r>
              <a:rPr lang="es-ES" sz="1400"/>
              <a:t>Software de código abierto (AlphaFold 2); Base de datos de acceso completamente libre y gratuito.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/>
              <a:t>Datos</a:t>
            </a:r>
            <a:r>
              <a:rPr lang="en-GB" sz="1600"/>
              <a:t>: </a:t>
            </a:r>
            <a:r>
              <a:rPr lang="es-ES" sz="1400"/>
              <a:t>Más de 200 millones de estructuras proteicas predichas, cubriendo prácticamente todas las proteínas catalogadas en la ciencia.</a:t>
            </a:r>
            <a:endParaRPr lang="en-GB" sz="1400"/>
          </a:p>
          <a:p>
            <a:pPr marL="127000" indent="0">
              <a:spcBef>
                <a:spcPts val="0"/>
              </a:spcBef>
              <a:buNone/>
            </a:pPr>
            <a:r>
              <a:rPr lang="en-GB" sz="1600" b="1"/>
              <a:t>Taxonomía</a:t>
            </a:r>
            <a:r>
              <a:rPr lang="en-GB" sz="1600"/>
              <a:t>: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/>
              <a:t>Por organismo: humano, ratón, otros organismos modelo y amplia gama de especies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/>
              <a:t>Por puntuación de confianza (pLDDT): indica fiabilidad de la predicción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/>
              <a:t>Por función y familia proteica</a:t>
            </a:r>
          </a:p>
          <a:p>
            <a:pPr marL="869950" lvl="1" indent="-285750">
              <a:spcBef>
                <a:spcPts val="0"/>
              </a:spcBef>
            </a:pPr>
            <a:r>
              <a:rPr lang="es-ES" sz="1400"/>
              <a:t>Por cobertura de proteoma (completo o parcial)</a:t>
            </a:r>
          </a:p>
        </p:txBody>
      </p:sp>
    </p:spTree>
    <p:extLst>
      <p:ext uri="{BB962C8B-B14F-4D97-AF65-F5344CB8AC3E}">
        <p14:creationId xmlns:p14="http://schemas.microsoft.com/office/powerpoint/2010/main" val="2531874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759</Words>
  <Application>Microsoft Macintosh PowerPoint</Application>
  <PresentationFormat>Widescreen</PresentationFormat>
  <Paragraphs>98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Open Sans</vt:lpstr>
      <vt:lpstr>Calibri</vt:lpstr>
      <vt:lpstr>Arial</vt:lpstr>
      <vt:lpstr>Tema de Office</vt:lpstr>
      <vt:lpstr>Trabajo de Laboratorio 2</vt:lpstr>
      <vt:lpstr>Protein Data Bank</vt:lpstr>
      <vt:lpstr>Protein Data Bank - Ejemplos</vt:lpstr>
      <vt:lpstr>Protein Data Bank - Ejemplos</vt:lpstr>
      <vt:lpstr>NCBI: National Center for Biotechnology Information</vt:lpstr>
      <vt:lpstr>NCBI – Ejemplo (Gene)</vt:lpstr>
      <vt:lpstr>NCBI – Ejemplo (Gene)</vt:lpstr>
      <vt:lpstr>NCBI – Ejemplo (Gene)</vt:lpstr>
      <vt:lpstr>AlphaFold</vt:lpstr>
      <vt:lpstr>AlphaFold - Ejemplo</vt:lpstr>
      <vt:lpstr>AlphaFold - Ejemplo</vt:lpstr>
      <vt:lpstr>MSA: Multiple Sequence Alignment</vt:lpstr>
      <vt:lpstr>T-Coffee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Urra</dc:creator>
  <cp:lastModifiedBy>José Ignacio Benavente Albornoz</cp:lastModifiedBy>
  <cp:revision>12</cp:revision>
  <dcterms:created xsi:type="dcterms:W3CDTF">2023-08-10T00:58:55Z</dcterms:created>
  <dcterms:modified xsi:type="dcterms:W3CDTF">2025-04-24T05:16:34Z</dcterms:modified>
</cp:coreProperties>
</file>